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5" r:id="rId9"/>
    <p:sldId id="266" r:id="rId10"/>
    <p:sldId id="298" r:id="rId11"/>
    <p:sldId id="268" r:id="rId12"/>
    <p:sldId id="269" r:id="rId13"/>
    <p:sldId id="271" r:id="rId14"/>
    <p:sldId id="272" r:id="rId15"/>
    <p:sldId id="273" r:id="rId16"/>
    <p:sldId id="277" r:id="rId17"/>
    <p:sldId id="278" r:id="rId18"/>
    <p:sldId id="296" r:id="rId19"/>
    <p:sldId id="297" r:id="rId20"/>
    <p:sldId id="274" r:id="rId21"/>
    <p:sldId id="275" r:id="rId22"/>
    <p:sldId id="276" r:id="rId23"/>
    <p:sldId id="270" r:id="rId24"/>
    <p:sldId id="279" r:id="rId25"/>
    <p:sldId id="280" r:id="rId26"/>
    <p:sldId id="281" r:id="rId27"/>
    <p:sldId id="282" r:id="rId28"/>
    <p:sldId id="283" r:id="rId29"/>
    <p:sldId id="284" r:id="rId30"/>
    <p:sldId id="285" r:id="rId31"/>
    <p:sldId id="286" r:id="rId32"/>
    <p:sldId id="289" r:id="rId33"/>
    <p:sldId id="290" r:id="rId34"/>
    <p:sldId id="291" r:id="rId35"/>
    <p:sldId id="292" r:id="rId36"/>
    <p:sldId id="293" r:id="rId37"/>
    <p:sldId id="294" r:id="rId38"/>
    <p:sldId id="295" r:id="rId39"/>
    <p:sldId id="299"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1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48FE17C-4225-41B2-9EFF-0556B2A91175}" type="datetimeFigureOut">
              <a:rPr lang="en-US" smtClean="0"/>
              <a:pPr/>
              <a:t>8/9/2016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0CD0481-B776-4D68-9601-A498EC9385B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8FE17C-4225-41B2-9EFF-0556B2A91175}" type="datetimeFigureOut">
              <a:rPr lang="en-US" smtClean="0"/>
              <a:pPr/>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D0481-B776-4D68-9601-A498EC938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8FE17C-4225-41B2-9EFF-0556B2A91175}" type="datetimeFigureOut">
              <a:rPr lang="en-US" smtClean="0"/>
              <a:pPr/>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D0481-B776-4D68-9601-A498EC9385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8FE17C-4225-41B2-9EFF-0556B2A91175}" type="datetimeFigureOut">
              <a:rPr lang="en-US" smtClean="0"/>
              <a:pPr/>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D0481-B776-4D68-9601-A498EC938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8FE17C-4225-41B2-9EFF-0556B2A91175}" type="datetimeFigureOut">
              <a:rPr lang="en-US" smtClean="0"/>
              <a:pPr/>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D0481-B776-4D68-9601-A498EC9385B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8FE17C-4225-41B2-9EFF-0556B2A91175}" type="datetimeFigureOut">
              <a:rPr lang="en-US" smtClean="0"/>
              <a:pPr/>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D0481-B776-4D68-9601-A498EC938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48FE17C-4225-41B2-9EFF-0556B2A91175}" type="datetimeFigureOut">
              <a:rPr lang="en-US" smtClean="0"/>
              <a:pPr/>
              <a:t>8/9/2016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D0481-B776-4D68-9601-A498EC938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8FE17C-4225-41B2-9EFF-0556B2A91175}" type="datetimeFigureOut">
              <a:rPr lang="en-US" smtClean="0"/>
              <a:pPr/>
              <a:t>8/9/2016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D0481-B776-4D68-9601-A498EC938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FE17C-4225-41B2-9EFF-0556B2A91175}" type="datetimeFigureOut">
              <a:rPr lang="en-US" smtClean="0"/>
              <a:pPr/>
              <a:t>8/9/2016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D0481-B776-4D68-9601-A498EC938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8FE17C-4225-41B2-9EFF-0556B2A91175}" type="datetimeFigureOut">
              <a:rPr lang="en-US" smtClean="0"/>
              <a:pPr/>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D0481-B776-4D68-9601-A498EC9385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8FE17C-4225-41B2-9EFF-0556B2A91175}" type="datetimeFigureOut">
              <a:rPr lang="en-US" smtClean="0"/>
              <a:pPr/>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0CD0481-B776-4D68-9601-A498EC9385B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8FE17C-4225-41B2-9EFF-0556B2A91175}" type="datetimeFigureOut">
              <a:rPr lang="en-US" smtClean="0"/>
              <a:pPr/>
              <a:t>8/9/2016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0CD0481-B776-4D68-9601-A498EC9385B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Marriage Tune-Up (1)</a:t>
            </a:r>
            <a:endParaRPr lang="en-US" dirty="0"/>
          </a:p>
        </p:txBody>
      </p:sp>
      <p:sp>
        <p:nvSpPr>
          <p:cNvPr id="3" name="Subtitle 2"/>
          <p:cNvSpPr>
            <a:spLocks noGrp="1"/>
          </p:cNvSpPr>
          <p:nvPr>
            <p:ph type="subTitle" idx="1"/>
          </p:nvPr>
        </p:nvSpPr>
        <p:spPr/>
        <p:txBody>
          <a:bodyPr/>
          <a:lstStyle/>
          <a:p>
            <a:r>
              <a:rPr lang="en-US" sz="3600" dirty="0" smtClean="0"/>
              <a:t>Expectations and Empty Love Tanks</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slow1"/>
          <p:cNvPicPr>
            <a:picLocks noChangeAspect="1" noChangeArrowheads="1"/>
          </p:cNvPicPr>
          <p:nvPr/>
        </p:nvPicPr>
        <p:blipFill>
          <a:blip r:embed="rId2" cstate="print"/>
          <a:srcRect/>
          <a:stretch>
            <a:fillRect/>
          </a:stretch>
        </p:blipFill>
        <p:spPr bwMode="auto">
          <a:xfrm>
            <a:off x="838200" y="762000"/>
            <a:ext cx="7239000" cy="54403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Do People have Emotional Needs?</a:t>
            </a:r>
            <a:endParaRPr lang="en-US" dirty="0"/>
          </a:p>
        </p:txBody>
      </p:sp>
      <p:sp>
        <p:nvSpPr>
          <p:cNvPr id="3" name="Content Placeholder 2"/>
          <p:cNvSpPr>
            <a:spLocks noGrp="1"/>
          </p:cNvSpPr>
          <p:nvPr>
            <p:ph idx="1"/>
          </p:nvPr>
        </p:nvSpPr>
        <p:spPr/>
        <p:txBody>
          <a:bodyPr>
            <a:normAutofit/>
          </a:bodyPr>
          <a:lstStyle/>
          <a:p>
            <a:r>
              <a:rPr lang="en-US" dirty="0" smtClean="0"/>
              <a:t>Humanistic psychology assumes that most of our needs are psychological/emotional. </a:t>
            </a:r>
          </a:p>
          <a:p>
            <a:r>
              <a:rPr lang="en-US" dirty="0" smtClean="0"/>
              <a:t>Do people have emotional “needs”?</a:t>
            </a:r>
          </a:p>
          <a:p>
            <a:r>
              <a:rPr lang="en-US" dirty="0" smtClean="0"/>
              <a:t>The Bible speaks of physical needs (food, water, etc.)</a:t>
            </a:r>
          </a:p>
          <a:p>
            <a:r>
              <a:rPr lang="en-US" dirty="0" smtClean="0"/>
              <a:t>The Bible has much to say about our </a:t>
            </a:r>
            <a:r>
              <a:rPr lang="en-US" u="sng" dirty="0" smtClean="0"/>
              <a:t>spiritual</a:t>
            </a:r>
            <a:r>
              <a:rPr lang="en-US" dirty="0" smtClean="0"/>
              <a:t> needs</a:t>
            </a:r>
          </a:p>
          <a:p>
            <a:r>
              <a:rPr lang="en-US" dirty="0" smtClean="0"/>
              <a:t>What Biblical support is there for “emotional” needs?</a:t>
            </a:r>
          </a:p>
          <a:p>
            <a:pPr lvl="1"/>
            <a:r>
              <a:rPr lang="en-US" dirty="0" smtClean="0"/>
              <a:t>Body, Soul, Spirit?</a:t>
            </a:r>
          </a:p>
          <a:p>
            <a:pPr lvl="1"/>
            <a:r>
              <a:rPr lang="en-US" dirty="0" smtClean="0"/>
              <a:t>Created in God’s image—God’s “longings”?</a:t>
            </a:r>
          </a:p>
          <a:p>
            <a:r>
              <a:rPr lang="en-US" dirty="0" smtClean="0"/>
              <a:t>People have many “desires,” some good, some bad.</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Humanistic Psychology in the Church.</a:t>
            </a:r>
            <a:endParaRPr lang="en-US" dirty="0"/>
          </a:p>
        </p:txBody>
      </p:sp>
      <p:sp>
        <p:nvSpPr>
          <p:cNvPr id="3" name="Content Placeholder 2"/>
          <p:cNvSpPr>
            <a:spLocks noGrp="1"/>
          </p:cNvSpPr>
          <p:nvPr>
            <p:ph idx="1"/>
          </p:nvPr>
        </p:nvSpPr>
        <p:spPr/>
        <p:txBody>
          <a:bodyPr>
            <a:normAutofit/>
          </a:bodyPr>
          <a:lstStyle/>
          <a:p>
            <a:r>
              <a:rPr lang="en-US" dirty="0" smtClean="0"/>
              <a:t>Philosophical humanism trumped God with the self</a:t>
            </a:r>
          </a:p>
          <a:p>
            <a:r>
              <a:rPr lang="en-US" dirty="0" smtClean="0"/>
              <a:t>Humanistic psychology invaded our culture</a:t>
            </a:r>
          </a:p>
          <a:p>
            <a:r>
              <a:rPr lang="en-US" dirty="0" smtClean="0"/>
              <a:t>Humanistic psychology has worked into the church. </a:t>
            </a:r>
          </a:p>
          <a:p>
            <a:r>
              <a:rPr lang="en-US" dirty="0" smtClean="0"/>
              <a:t>Two example:</a:t>
            </a:r>
          </a:p>
          <a:p>
            <a:pPr lvl="1"/>
            <a:r>
              <a:rPr lang="en-US" b="1" i="1" dirty="0" smtClean="0"/>
              <a:t>The Five Love Languages</a:t>
            </a:r>
            <a:r>
              <a:rPr lang="en-US" dirty="0" smtClean="0"/>
              <a:t> by Gary Chapman</a:t>
            </a:r>
          </a:p>
          <a:p>
            <a:pPr lvl="1"/>
            <a:r>
              <a:rPr lang="en-US" b="1" i="1" dirty="0" smtClean="0"/>
              <a:t>Love and Respect</a:t>
            </a:r>
            <a:r>
              <a:rPr lang="en-US" dirty="0" smtClean="0"/>
              <a:t> by Emerson </a:t>
            </a:r>
            <a:r>
              <a:rPr lang="en-US" dirty="0" err="1" smtClean="0"/>
              <a:t>Eggerichs</a:t>
            </a:r>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caring4u.org.au/wp-content/uploads/5-love-languages.jpg"/>
          <p:cNvPicPr>
            <a:picLocks noChangeAspect="1" noChangeArrowheads="1"/>
          </p:cNvPicPr>
          <p:nvPr/>
        </p:nvPicPr>
        <p:blipFill>
          <a:blip r:embed="rId2" cstate="print"/>
          <a:srcRect/>
          <a:stretch>
            <a:fillRect/>
          </a:stretch>
        </p:blipFill>
        <p:spPr bwMode="auto">
          <a:xfrm>
            <a:off x="2438400" y="838200"/>
            <a:ext cx="3838575" cy="5715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Humanistic Psychology in the Church.</a:t>
            </a:r>
            <a:endParaRPr lang="en-US" dirty="0"/>
          </a:p>
        </p:txBody>
      </p:sp>
      <p:sp>
        <p:nvSpPr>
          <p:cNvPr id="3" name="Content Placeholder 2"/>
          <p:cNvSpPr>
            <a:spLocks noGrp="1"/>
          </p:cNvSpPr>
          <p:nvPr>
            <p:ph idx="1"/>
          </p:nvPr>
        </p:nvSpPr>
        <p:spPr/>
        <p:txBody>
          <a:bodyPr>
            <a:normAutofit/>
          </a:bodyPr>
          <a:lstStyle/>
          <a:p>
            <a:r>
              <a:rPr lang="en-US" dirty="0" smtClean="0"/>
              <a:t>Gary Chapman, </a:t>
            </a:r>
            <a:r>
              <a:rPr lang="en-US" b="1" i="1" dirty="0" smtClean="0"/>
              <a:t>The Five Love Languages</a:t>
            </a:r>
          </a:p>
          <a:p>
            <a:pPr lvl="1"/>
            <a:r>
              <a:rPr lang="en-US" dirty="0" smtClean="0"/>
              <a:t>Over 4,000,000 sold, translated into 36 languages</a:t>
            </a:r>
          </a:p>
          <a:p>
            <a:r>
              <a:rPr lang="en-US" dirty="0" smtClean="0"/>
              <a:t>Summary:</a:t>
            </a:r>
          </a:p>
          <a:p>
            <a:pPr lvl="1"/>
            <a:r>
              <a:rPr lang="en-US" dirty="0" smtClean="0"/>
              <a:t>People show love in different ways </a:t>
            </a:r>
          </a:p>
          <a:p>
            <a:pPr lvl="1"/>
            <a:r>
              <a:rPr lang="en-US" dirty="0" smtClean="0"/>
              <a:t>If you show love in the way others want, they will tend to love you back </a:t>
            </a:r>
          </a:p>
          <a:p>
            <a:pPr lvl="1"/>
            <a:r>
              <a:rPr lang="en-US" dirty="0" smtClean="0"/>
              <a:t>We all have “love tanks” that need filling</a:t>
            </a:r>
          </a:p>
          <a:p>
            <a:pPr lvl="1"/>
            <a:r>
              <a:rPr lang="en-US" dirty="0" smtClean="0"/>
              <a:t>Bad things happen when our love tank is empty </a:t>
            </a:r>
            <a:r>
              <a:rPr lang="en-US" dirty="0" smtClean="0">
                <a:sym typeface="Wingdings" pitchFamily="2" charset="2"/>
              </a:rPr>
              <a:t></a:t>
            </a:r>
            <a:endParaRPr lang="en-US" dirty="0" smtClean="0"/>
          </a:p>
          <a:p>
            <a:pPr lvl="1"/>
            <a:r>
              <a:rPr lang="en-US" dirty="0" smtClean="0"/>
              <a:t>Good things happen when our love tanks are full </a:t>
            </a:r>
            <a:r>
              <a:rPr lang="en-US" dirty="0" smtClean="0">
                <a:sym typeface="Wingdings" pitchFamily="2" charset="2"/>
              </a:rPr>
              <a:t></a:t>
            </a:r>
            <a:endParaRPr lang="en-US" dirty="0" smtClean="0"/>
          </a:p>
          <a:p>
            <a:pPr lvl="1">
              <a:buNone/>
            </a:pPr>
            <a:endParaRPr lang="en-US" dirty="0" smtClean="0"/>
          </a:p>
          <a:p>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Humanistic Psychology in the Church.</a:t>
            </a:r>
            <a:endParaRPr lang="en-US" dirty="0"/>
          </a:p>
        </p:txBody>
      </p:sp>
      <p:sp>
        <p:nvSpPr>
          <p:cNvPr id="3" name="Content Placeholder 2"/>
          <p:cNvSpPr>
            <a:spLocks noGrp="1"/>
          </p:cNvSpPr>
          <p:nvPr>
            <p:ph idx="1"/>
          </p:nvPr>
        </p:nvSpPr>
        <p:spPr/>
        <p:txBody>
          <a:bodyPr>
            <a:normAutofit/>
          </a:bodyPr>
          <a:lstStyle/>
          <a:p>
            <a:r>
              <a:rPr lang="en-US" dirty="0" smtClean="0"/>
              <a:t>Critique of </a:t>
            </a:r>
            <a:r>
              <a:rPr lang="en-US" b="1" i="1" dirty="0" smtClean="0"/>
              <a:t>The Five Love Languages</a:t>
            </a:r>
            <a:r>
              <a:rPr lang="en-US" dirty="0" smtClean="0"/>
              <a:t> by David </a:t>
            </a:r>
            <a:r>
              <a:rPr lang="en-US" dirty="0" err="1" smtClean="0"/>
              <a:t>Powlison</a:t>
            </a:r>
            <a:r>
              <a:rPr lang="en-US" dirty="0" smtClean="0"/>
              <a:t> in </a:t>
            </a:r>
            <a:r>
              <a:rPr lang="en-US" b="1" i="1" dirty="0" smtClean="0"/>
              <a:t>Seeing with New Eyes</a:t>
            </a:r>
          </a:p>
          <a:p>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s7d9.scene7.com/is/image/LifeWayChristianResources/001226025?$Product$"/>
          <p:cNvPicPr>
            <a:picLocks noChangeAspect="1" noChangeArrowheads="1"/>
          </p:cNvPicPr>
          <p:nvPr/>
        </p:nvPicPr>
        <p:blipFill>
          <a:blip r:embed="rId2" cstate="print"/>
          <a:srcRect/>
          <a:stretch>
            <a:fillRect/>
          </a:stretch>
        </p:blipFill>
        <p:spPr bwMode="auto">
          <a:xfrm>
            <a:off x="2384684" y="961030"/>
            <a:ext cx="3635115" cy="551597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Humanistic Psychology in the Church.</a:t>
            </a:r>
            <a:endParaRPr lang="en-US" dirty="0"/>
          </a:p>
        </p:txBody>
      </p:sp>
      <p:sp>
        <p:nvSpPr>
          <p:cNvPr id="3" name="Content Placeholder 2"/>
          <p:cNvSpPr>
            <a:spLocks noGrp="1"/>
          </p:cNvSpPr>
          <p:nvPr>
            <p:ph idx="1"/>
          </p:nvPr>
        </p:nvSpPr>
        <p:spPr/>
        <p:txBody>
          <a:bodyPr>
            <a:normAutofit/>
          </a:bodyPr>
          <a:lstStyle/>
          <a:p>
            <a:r>
              <a:rPr lang="en-US" dirty="0" smtClean="0"/>
              <a:t>Critique of </a:t>
            </a:r>
            <a:r>
              <a:rPr lang="en-US" b="1" i="1" dirty="0" smtClean="0"/>
              <a:t>The Five Love Languages</a:t>
            </a:r>
            <a:r>
              <a:rPr lang="en-US" dirty="0" smtClean="0"/>
              <a:t> by David </a:t>
            </a:r>
            <a:r>
              <a:rPr lang="en-US" dirty="0" err="1" smtClean="0"/>
              <a:t>Powlison</a:t>
            </a:r>
            <a:r>
              <a:rPr lang="en-US" dirty="0" smtClean="0"/>
              <a:t> in </a:t>
            </a:r>
            <a:r>
              <a:rPr lang="en-US" b="1" i="1" dirty="0" smtClean="0"/>
              <a:t>Seeing with New Eyes</a:t>
            </a:r>
          </a:p>
          <a:p>
            <a:pPr lvl="1"/>
            <a:r>
              <a:rPr lang="en-US" dirty="0" smtClean="0"/>
              <a:t>Sounds a lot like “You scratch my back, I’ll scratch yours.”</a:t>
            </a:r>
          </a:p>
          <a:p>
            <a:pPr lvl="1"/>
            <a:r>
              <a:rPr lang="en-US" dirty="0" smtClean="0"/>
              <a:t>Matthew 5:46-47</a:t>
            </a:r>
          </a:p>
          <a:p>
            <a:pPr lvl="1">
              <a:buNone/>
            </a:pPr>
            <a:endParaRPr lang="en-US" dirty="0" smtClean="0"/>
          </a:p>
          <a:p>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772400" cy="3323987"/>
          </a:xfrm>
          <a:prstGeom prst="rect">
            <a:avLst/>
          </a:prstGeom>
          <a:noFill/>
        </p:spPr>
        <p:txBody>
          <a:bodyPr wrap="square" rtlCol="0">
            <a:spAutoFit/>
          </a:bodyPr>
          <a:lstStyle/>
          <a:p>
            <a:r>
              <a:rPr lang="en-US" b="1" dirty="0" smtClean="0"/>
              <a:t>Matthew 5:46-47</a:t>
            </a:r>
          </a:p>
          <a:p>
            <a:r>
              <a:rPr lang="en-US" sz="3200" dirty="0" smtClean="0"/>
              <a:t>	</a:t>
            </a:r>
            <a:r>
              <a:rPr lang="en-US" sz="3200" dirty="0"/>
              <a:t> “</a:t>
            </a:r>
            <a:r>
              <a:rPr lang="en-US" sz="3200" i="1" baseline="30000" dirty="0"/>
              <a:t>46</a:t>
            </a:r>
            <a:r>
              <a:rPr lang="en-US" sz="3200" i="1" dirty="0"/>
              <a:t>For if you love those who love you, what reward do you have? Do not even the tax collectors do the same? </a:t>
            </a:r>
            <a:r>
              <a:rPr lang="en-US" sz="3200" i="1" baseline="30000" dirty="0"/>
              <a:t>47</a:t>
            </a:r>
            <a:r>
              <a:rPr lang="en-US" sz="3200" i="1" dirty="0"/>
              <a:t>And if you greet only your brothers, what more are you doing than others? Do not even the Gentiles do the same?”</a:t>
            </a:r>
            <a:endParaRPr 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Humanistic Psychology in the Church.</a:t>
            </a:r>
            <a:endParaRPr lang="en-US" dirty="0"/>
          </a:p>
        </p:txBody>
      </p:sp>
      <p:sp>
        <p:nvSpPr>
          <p:cNvPr id="3" name="Content Placeholder 2"/>
          <p:cNvSpPr>
            <a:spLocks noGrp="1"/>
          </p:cNvSpPr>
          <p:nvPr>
            <p:ph idx="1"/>
          </p:nvPr>
        </p:nvSpPr>
        <p:spPr/>
        <p:txBody>
          <a:bodyPr>
            <a:normAutofit/>
          </a:bodyPr>
          <a:lstStyle/>
          <a:p>
            <a:r>
              <a:rPr lang="en-US" dirty="0" smtClean="0"/>
              <a:t>Critique of </a:t>
            </a:r>
            <a:r>
              <a:rPr lang="en-US" b="1" i="1" dirty="0" smtClean="0"/>
              <a:t>The Five Love Languages</a:t>
            </a:r>
            <a:r>
              <a:rPr lang="en-US" dirty="0" smtClean="0"/>
              <a:t> by David </a:t>
            </a:r>
            <a:r>
              <a:rPr lang="en-US" dirty="0" err="1" smtClean="0"/>
              <a:t>Powlison</a:t>
            </a:r>
            <a:r>
              <a:rPr lang="en-US" dirty="0" smtClean="0"/>
              <a:t> in </a:t>
            </a:r>
            <a:r>
              <a:rPr lang="en-US" b="1" i="1" dirty="0" smtClean="0"/>
              <a:t>Seeing with New Eyes</a:t>
            </a:r>
          </a:p>
          <a:p>
            <a:pPr lvl="1"/>
            <a:r>
              <a:rPr lang="en-US" dirty="0" smtClean="0"/>
              <a:t>Sounds a lot like “You scratch my back, I’ll scratch yours.”</a:t>
            </a:r>
          </a:p>
          <a:p>
            <a:pPr lvl="1"/>
            <a:r>
              <a:rPr lang="en-US" dirty="0" smtClean="0"/>
              <a:t>Matthew 5:46-47</a:t>
            </a:r>
          </a:p>
          <a:p>
            <a:pPr lvl="1"/>
            <a:r>
              <a:rPr lang="en-US" dirty="0" smtClean="0"/>
              <a:t>This is not </a:t>
            </a:r>
            <a:r>
              <a:rPr lang="en-US" dirty="0" err="1" smtClean="0"/>
              <a:t>dictinctively</a:t>
            </a:r>
            <a:r>
              <a:rPr lang="en-US" dirty="0" smtClean="0"/>
              <a:t> Christian and does not go far enough </a:t>
            </a:r>
          </a:p>
          <a:p>
            <a:pPr lvl="1">
              <a:buNone/>
            </a:pPr>
            <a:endParaRPr lang="en-US" dirty="0" smtClean="0"/>
          </a:p>
          <a:p>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Ideas have Consequences.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772400" cy="4431983"/>
          </a:xfrm>
          <a:prstGeom prst="rect">
            <a:avLst/>
          </a:prstGeom>
          <a:noFill/>
        </p:spPr>
        <p:txBody>
          <a:bodyPr wrap="square" rtlCol="0">
            <a:spAutoFit/>
          </a:bodyPr>
          <a:lstStyle/>
          <a:p>
            <a:r>
              <a:rPr lang="en-US" b="1" dirty="0" smtClean="0"/>
              <a:t>David </a:t>
            </a:r>
            <a:r>
              <a:rPr lang="en-US" b="1" dirty="0" err="1" smtClean="0"/>
              <a:t>Powlison</a:t>
            </a:r>
            <a:r>
              <a:rPr lang="en-US" b="1" dirty="0" smtClean="0"/>
              <a:t> on 5LL</a:t>
            </a:r>
          </a:p>
          <a:p>
            <a:r>
              <a:rPr lang="en-US" sz="2400" dirty="0" smtClean="0"/>
              <a:t>	“</a:t>
            </a:r>
            <a:r>
              <a:rPr lang="en-US" sz="2400" dirty="0"/>
              <a:t>This is the instinct that he appeals to in his readers. If I scratch your back, you’ll tend to scratch mine. If you’re happy to see me, I’ll tend to be happy to see you, too. So 5LL teaches you to be aware of what others want, and then tells you to give that to them. This is the principle behind </a:t>
            </a:r>
            <a:r>
              <a:rPr lang="en-US" sz="2400" i="1" dirty="0"/>
              <a:t>How to Win Friends and Influence People</a:t>
            </a:r>
            <a:r>
              <a:rPr lang="en-US" sz="2400" dirty="0"/>
              <a:t> and </a:t>
            </a:r>
            <a:r>
              <a:rPr lang="en-US" sz="2400" i="1" dirty="0"/>
              <a:t>The 30-Second Manager</a:t>
            </a:r>
            <a:r>
              <a:rPr lang="en-US" sz="2400" dirty="0"/>
              <a:t>. It’s the </a:t>
            </a:r>
            <a:r>
              <a:rPr lang="en-US" sz="2400" dirty="0" smtClean="0"/>
              <a:t>dynamic </a:t>
            </a:r>
            <a:r>
              <a:rPr lang="en-US" sz="2400" dirty="0"/>
              <a:t>at work in hundreds of other books on ‘relational skills,’ or ‘attending skills,’ or ‘salesmanship,’ or ‘how to find the love you want.’ Identify the felt need and meet it, and, odds are, your relationships will go pretty well</a:t>
            </a:r>
            <a:r>
              <a:rPr lang="en-US" sz="2400" dirty="0" smtClean="0"/>
              <a:t>.” (p. 228)</a:t>
            </a:r>
            <a:endParaRPr lang="en-US" sz="2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772400" cy="5170646"/>
          </a:xfrm>
          <a:prstGeom prst="rect">
            <a:avLst/>
          </a:prstGeom>
          <a:noFill/>
        </p:spPr>
        <p:txBody>
          <a:bodyPr wrap="square" rtlCol="0">
            <a:spAutoFit/>
          </a:bodyPr>
          <a:lstStyle/>
          <a:p>
            <a:r>
              <a:rPr lang="en-US" b="1" dirty="0" smtClean="0"/>
              <a:t>David </a:t>
            </a:r>
            <a:r>
              <a:rPr lang="en-US" b="1" dirty="0" err="1" smtClean="0"/>
              <a:t>Powlison</a:t>
            </a:r>
            <a:r>
              <a:rPr lang="en-US" b="1" dirty="0" smtClean="0"/>
              <a:t> on 5LL</a:t>
            </a:r>
          </a:p>
          <a:p>
            <a:r>
              <a:rPr lang="en-US" sz="2400" dirty="0" smtClean="0"/>
              <a:t> </a:t>
            </a:r>
            <a:r>
              <a:rPr lang="en-US" sz="2400" dirty="0"/>
              <a:t>	“If your spouse or parent or friends loved you better, would your problems be fundamentally solved? Does having an empty love tank cause you to mistreat others? Do you return evil for evil because evil is done to you? If love tanks could only get filled all around, if others could just speak your language and if you could just speak theirs, could that really produce the kingdom of perfect relationships? If you could only give others enough of the right thing, would they love you in return? Is the principle that ‘Gentiles love those who love them’ really the key principle for producing marital success and happiness? The answer to each question in this paragraph is a profound No.” </a:t>
            </a:r>
            <a:r>
              <a:rPr lang="en-US" sz="2400" dirty="0" smtClean="0"/>
              <a:t>(p. 230)</a:t>
            </a:r>
            <a:endParaRPr lang="en-US" sz="2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772400" cy="5170646"/>
          </a:xfrm>
          <a:prstGeom prst="rect">
            <a:avLst/>
          </a:prstGeom>
          <a:noFill/>
        </p:spPr>
        <p:txBody>
          <a:bodyPr wrap="square" rtlCol="0">
            <a:spAutoFit/>
          </a:bodyPr>
          <a:lstStyle/>
          <a:p>
            <a:r>
              <a:rPr lang="en-US" b="1" dirty="0" smtClean="0"/>
              <a:t>David </a:t>
            </a:r>
            <a:r>
              <a:rPr lang="en-US" b="1" dirty="0" err="1" smtClean="0"/>
              <a:t>Powlison</a:t>
            </a:r>
            <a:r>
              <a:rPr lang="en-US" b="1" dirty="0" smtClean="0"/>
              <a:t> on 5LL</a:t>
            </a:r>
          </a:p>
          <a:p>
            <a:r>
              <a:rPr lang="en-US" sz="2400" dirty="0" smtClean="0"/>
              <a:t> </a:t>
            </a:r>
            <a:r>
              <a:rPr lang="en-US" sz="2400" dirty="0"/>
              <a:t>	</a:t>
            </a:r>
            <a:r>
              <a:rPr lang="en-US" sz="2400" dirty="0" smtClean="0"/>
              <a:t>“</a:t>
            </a:r>
            <a:r>
              <a:rPr lang="en-US" sz="2400" dirty="0"/>
              <a:t>The 5LL model fails Human Nature 101….(I)t doesn’t really understand human psychology. That basic misunderstanding has systematic misleading effects. </a:t>
            </a:r>
            <a:r>
              <a:rPr lang="en-US" sz="2400" dirty="0" err="1"/>
              <a:t>Fallenness</a:t>
            </a:r>
            <a:r>
              <a:rPr lang="en-US" sz="2400" dirty="0"/>
              <a:t> brings not only ignorance about how best to love others, it brings perverse unwillingness and inability to love. It ingrains the perception that our lusts are in fact needs, empty places inside where others have disappointed us. The empty emotional tank construct is congenial to our fallen instincts, not transformative. It leaves what we instinctively want as an unquestionable good that must be fulfilled. It not only leaves fundamental self-interest unchallenged, it plays to self interest.” </a:t>
            </a:r>
            <a:r>
              <a:rPr lang="en-US" sz="2400" dirty="0" smtClean="0"/>
              <a:t> (p. 230)</a:t>
            </a:r>
            <a:endParaRPr lang="en-US" sz="2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Humanistic Psychology in the Church.</a:t>
            </a:r>
            <a:endParaRPr lang="en-US" dirty="0"/>
          </a:p>
        </p:txBody>
      </p:sp>
      <p:sp>
        <p:nvSpPr>
          <p:cNvPr id="3" name="Content Placeholder 2"/>
          <p:cNvSpPr>
            <a:spLocks noGrp="1"/>
          </p:cNvSpPr>
          <p:nvPr>
            <p:ph idx="1"/>
          </p:nvPr>
        </p:nvSpPr>
        <p:spPr/>
        <p:txBody>
          <a:bodyPr>
            <a:normAutofit/>
          </a:bodyPr>
          <a:lstStyle/>
          <a:p>
            <a:r>
              <a:rPr lang="en-US" b="1" i="1" dirty="0" smtClean="0"/>
              <a:t>Love and Respect</a:t>
            </a:r>
            <a:r>
              <a:rPr lang="en-US" dirty="0" smtClean="0"/>
              <a:t> by Emerson </a:t>
            </a:r>
            <a:r>
              <a:rPr lang="en-US" dirty="0" err="1" smtClean="0"/>
              <a:t>Eggerichs</a:t>
            </a:r>
            <a:endParaRPr lang="en-US" dirty="0" smtClean="0"/>
          </a:p>
          <a:p>
            <a:r>
              <a:rPr lang="en-US" dirty="0" smtClean="0"/>
              <a:t>Subtitled: </a:t>
            </a:r>
            <a:r>
              <a:rPr lang="en-US" b="1" i="1" dirty="0" smtClean="0"/>
              <a:t>The Love She Most Desires, the Respect he Desperately Needs</a:t>
            </a:r>
          </a:p>
          <a:p>
            <a:endParaRPr lang="en-US" dirty="0" smtClean="0"/>
          </a:p>
          <a:p>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s://images-na.ssl-images-amazon.com/images/I/51eanPAh9kL.jpg"/>
          <p:cNvPicPr>
            <a:picLocks noChangeAspect="1" noChangeArrowheads="1"/>
          </p:cNvPicPr>
          <p:nvPr/>
        </p:nvPicPr>
        <p:blipFill>
          <a:blip r:embed="rId2" cstate="print"/>
          <a:srcRect/>
          <a:stretch>
            <a:fillRect/>
          </a:stretch>
        </p:blipFill>
        <p:spPr bwMode="auto">
          <a:xfrm>
            <a:off x="2438400" y="914400"/>
            <a:ext cx="4267200" cy="56896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Humanistic Psychology in the Church.</a:t>
            </a:r>
            <a:endParaRPr lang="en-US" dirty="0"/>
          </a:p>
        </p:txBody>
      </p:sp>
      <p:sp>
        <p:nvSpPr>
          <p:cNvPr id="3" name="Content Placeholder 2"/>
          <p:cNvSpPr>
            <a:spLocks noGrp="1"/>
          </p:cNvSpPr>
          <p:nvPr>
            <p:ph idx="1"/>
          </p:nvPr>
        </p:nvSpPr>
        <p:spPr/>
        <p:txBody>
          <a:bodyPr>
            <a:normAutofit/>
          </a:bodyPr>
          <a:lstStyle/>
          <a:p>
            <a:r>
              <a:rPr lang="en-US" b="1" i="1" dirty="0" smtClean="0"/>
              <a:t>Love and Respect</a:t>
            </a:r>
            <a:r>
              <a:rPr lang="en-US" dirty="0" smtClean="0"/>
              <a:t> by Emerson </a:t>
            </a:r>
            <a:r>
              <a:rPr lang="en-US" dirty="0" err="1" smtClean="0"/>
              <a:t>Eggerichs</a:t>
            </a:r>
            <a:endParaRPr lang="en-US" dirty="0" smtClean="0"/>
          </a:p>
          <a:p>
            <a:r>
              <a:rPr lang="en-US" dirty="0" smtClean="0"/>
              <a:t>Summary:</a:t>
            </a:r>
          </a:p>
          <a:p>
            <a:pPr lvl="1"/>
            <a:r>
              <a:rPr lang="en-US" dirty="0" smtClean="0"/>
              <a:t>Ephesians 5:33 commands husbands to love their wives and wives to respect their husbands</a:t>
            </a:r>
          </a:p>
          <a:p>
            <a:pPr lvl="1"/>
            <a:r>
              <a:rPr lang="en-US" dirty="0" smtClean="0"/>
              <a:t>This proves that wives need love and husbands need respect</a:t>
            </a:r>
          </a:p>
          <a:p>
            <a:pPr lvl="1"/>
            <a:r>
              <a:rPr lang="en-US" dirty="0" smtClean="0"/>
              <a:t>When either does not receive what they need it causes “the crazy cycle”</a:t>
            </a:r>
          </a:p>
          <a:p>
            <a:pPr lvl="1"/>
            <a:endParaRPr lang="en-US" b="1" i="1" dirty="0" smtClean="0"/>
          </a:p>
          <a:p>
            <a:endParaRPr lang="en-US" dirty="0" smtClean="0"/>
          </a:p>
          <a:p>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the-crazy-cycle-450x450"/>
          <p:cNvPicPr>
            <a:picLocks noChangeAspect="1" noChangeArrowheads="1"/>
          </p:cNvPicPr>
          <p:nvPr/>
        </p:nvPicPr>
        <p:blipFill>
          <a:blip r:embed="rId2" cstate="print"/>
          <a:srcRect/>
          <a:stretch>
            <a:fillRect/>
          </a:stretch>
        </p:blipFill>
        <p:spPr bwMode="auto">
          <a:xfrm>
            <a:off x="1524000" y="914400"/>
            <a:ext cx="5943600"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Humanistic Psychology in the Church.</a:t>
            </a:r>
            <a:endParaRPr lang="en-US" dirty="0"/>
          </a:p>
        </p:txBody>
      </p:sp>
      <p:sp>
        <p:nvSpPr>
          <p:cNvPr id="3" name="Content Placeholder 2"/>
          <p:cNvSpPr>
            <a:spLocks noGrp="1"/>
          </p:cNvSpPr>
          <p:nvPr>
            <p:ph idx="1"/>
          </p:nvPr>
        </p:nvSpPr>
        <p:spPr/>
        <p:txBody>
          <a:bodyPr>
            <a:normAutofit/>
          </a:bodyPr>
          <a:lstStyle/>
          <a:p>
            <a:pPr>
              <a:buNone/>
            </a:pPr>
            <a:r>
              <a:rPr lang="en-US" dirty="0" smtClean="0"/>
              <a:t>Examining the logic of </a:t>
            </a:r>
            <a:r>
              <a:rPr lang="en-US" b="1" i="1" dirty="0" smtClean="0"/>
              <a:t>Love and Respect</a:t>
            </a:r>
            <a:r>
              <a:rPr lang="en-US" dirty="0" smtClean="0"/>
              <a:t> </a:t>
            </a:r>
          </a:p>
          <a:p>
            <a:r>
              <a:rPr lang="en-US" b="1" dirty="0" smtClean="0"/>
              <a:t>Major</a:t>
            </a:r>
            <a:r>
              <a:rPr lang="en-US" dirty="0" smtClean="0"/>
              <a:t>: The purpose of marriage is to meet my needs 	for fulfillment and satisfaction.</a:t>
            </a:r>
          </a:p>
          <a:p>
            <a:r>
              <a:rPr lang="en-US" b="1" dirty="0" smtClean="0"/>
              <a:t>Minor</a:t>
            </a:r>
            <a:r>
              <a:rPr lang="en-US" dirty="0" smtClean="0"/>
              <a:t>: God commands that husbands love their 	wives and wives respect their husbands.</a:t>
            </a:r>
          </a:p>
          <a:p>
            <a:r>
              <a:rPr lang="en-US" b="1" dirty="0" smtClean="0"/>
              <a:t>Therefore</a:t>
            </a:r>
            <a:r>
              <a:rPr lang="en-US" dirty="0" smtClean="0"/>
              <a:t>: Wives must need love and husbands must 	need respect for true satisfaction</a:t>
            </a:r>
            <a:endParaRPr lang="en-US" b="1" i="1" dirty="0" smtClean="0"/>
          </a:p>
          <a:p>
            <a:endParaRPr lang="en-US" dirty="0" smtClean="0"/>
          </a:p>
          <a:p>
            <a:pPr algn="ctr">
              <a:buNone/>
            </a:pPr>
            <a:r>
              <a:rPr lang="en-US" b="1" i="1" dirty="0" smtClean="0"/>
              <a:t>What’s the logical fallacy in this reasoning?</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Humanistic Psychology in the Church.</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Rather… </a:t>
            </a:r>
          </a:p>
          <a:p>
            <a:r>
              <a:rPr lang="en-US" b="1" dirty="0" smtClean="0"/>
              <a:t>Major</a:t>
            </a:r>
            <a:r>
              <a:rPr lang="en-US" dirty="0" smtClean="0"/>
              <a:t>: The purpose of marriage is to glorify God in 	my </a:t>
            </a:r>
            <a:r>
              <a:rPr lang="en-US" b="1" i="1" dirty="0" smtClean="0"/>
              <a:t>sanctification</a:t>
            </a:r>
            <a:r>
              <a:rPr lang="en-US" dirty="0" smtClean="0"/>
              <a:t>.</a:t>
            </a:r>
          </a:p>
          <a:p>
            <a:r>
              <a:rPr lang="en-US" b="1" dirty="0" smtClean="0"/>
              <a:t>Minor</a:t>
            </a:r>
            <a:r>
              <a:rPr lang="en-US" dirty="0" smtClean="0"/>
              <a:t>: God commands that husbands love their 	wives and wives respect their husbands.</a:t>
            </a:r>
          </a:p>
          <a:p>
            <a:r>
              <a:rPr lang="en-US" b="1" dirty="0" smtClean="0"/>
              <a:t>Therefore</a:t>
            </a:r>
            <a:r>
              <a:rPr lang="en-US" dirty="0" smtClean="0"/>
              <a:t>: Husbands must need to love their wives 	and wives must need to respect their husbands in 	order to glorify God in their sanctification.</a:t>
            </a:r>
          </a:p>
          <a:p>
            <a:pPr algn="ctr">
              <a:buNone/>
            </a:pPr>
            <a:r>
              <a:rPr lang="en-US" b="1" i="1" dirty="0" err="1" smtClean="0"/>
              <a:t>Eggerichs</a:t>
            </a:r>
            <a:r>
              <a:rPr lang="en-US" b="1" i="1" dirty="0" smtClean="0"/>
              <a:t> turns an obligation into </a:t>
            </a:r>
          </a:p>
          <a:p>
            <a:pPr algn="ctr">
              <a:buNone/>
            </a:pPr>
            <a:r>
              <a:rPr lang="en-US" b="1" i="1" dirty="0" smtClean="0"/>
              <a:t>a self-centered expectation, even need.</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 Where Quarrels Come From.</a:t>
            </a:r>
            <a:endParaRPr lang="en-US" dirty="0"/>
          </a:p>
        </p:txBody>
      </p:sp>
      <p:sp>
        <p:nvSpPr>
          <p:cNvPr id="3" name="Content Placeholder 2"/>
          <p:cNvSpPr>
            <a:spLocks noGrp="1"/>
          </p:cNvSpPr>
          <p:nvPr>
            <p:ph idx="1"/>
          </p:nvPr>
        </p:nvSpPr>
        <p:spPr/>
        <p:txBody>
          <a:bodyPr>
            <a:normAutofit/>
          </a:bodyPr>
          <a:lstStyle/>
          <a:p>
            <a:r>
              <a:rPr lang="en-US" dirty="0" smtClean="0"/>
              <a:t>Marital discord comes from our desires (James 4:1-3)  </a:t>
            </a:r>
          </a:p>
          <a:p>
            <a:pPr>
              <a:buNone/>
            </a:pPr>
            <a:r>
              <a:rPr lang="en-US" i="1" dirty="0" smtClean="0"/>
              <a:t>		“1  What causes quarrels and what causes fights among you? Is it not this, that your passions are at war within you? 2 You desire and do not have, so you murder. You covet and cannot obtain, so you fight and quarrel. You do not have, because you do not ask. 3 You ask and do not receive, because you ask wrongly, to spend it on your passions.”</a:t>
            </a: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 Two Competing Ideologies.</a:t>
            </a:r>
            <a:endParaRPr lang="en-US" dirty="0"/>
          </a:p>
        </p:txBody>
      </p:sp>
      <p:sp>
        <p:nvSpPr>
          <p:cNvPr id="3" name="Content Placeholder 2"/>
          <p:cNvSpPr>
            <a:spLocks noGrp="1"/>
          </p:cNvSpPr>
          <p:nvPr>
            <p:ph idx="1"/>
          </p:nvPr>
        </p:nvSpPr>
        <p:spPr/>
        <p:txBody>
          <a:bodyPr/>
          <a:lstStyle/>
          <a:p>
            <a:r>
              <a:rPr lang="en-US" dirty="0" smtClean="0"/>
              <a:t>A God-Centered View.</a:t>
            </a:r>
          </a:p>
          <a:p>
            <a:r>
              <a:rPr lang="en-US" dirty="0" smtClean="0"/>
              <a:t>A Human-Centered View.</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 Where Quarrels Come From.</a:t>
            </a:r>
            <a:endParaRPr lang="en-US" dirty="0"/>
          </a:p>
        </p:txBody>
      </p:sp>
      <p:sp>
        <p:nvSpPr>
          <p:cNvPr id="3" name="Content Placeholder 2"/>
          <p:cNvSpPr>
            <a:spLocks noGrp="1"/>
          </p:cNvSpPr>
          <p:nvPr>
            <p:ph idx="1"/>
          </p:nvPr>
        </p:nvSpPr>
        <p:spPr/>
        <p:txBody>
          <a:bodyPr>
            <a:normAutofit/>
          </a:bodyPr>
          <a:lstStyle/>
          <a:p>
            <a:r>
              <a:rPr lang="en-US" b="1" dirty="0" smtClean="0"/>
              <a:t>RESPONSE</a:t>
            </a:r>
            <a:r>
              <a:rPr lang="en-US" b="1" dirty="0" smtClean="0">
                <a:sym typeface="Wingdings"/>
              </a:rPr>
              <a:t></a:t>
            </a:r>
            <a:r>
              <a:rPr lang="en-US" b="1" dirty="0" smtClean="0"/>
              <a:t> REACTION</a:t>
            </a:r>
            <a:endParaRPr lang="en-US" dirty="0" smtClean="0"/>
          </a:p>
          <a:p>
            <a:r>
              <a:rPr lang="en-US" b="1" dirty="0" smtClean="0"/>
              <a:t>ASSUMPTIONS</a:t>
            </a:r>
            <a:r>
              <a:rPr lang="en-US" b="1" dirty="0" smtClean="0">
                <a:sym typeface="Wingdings"/>
              </a:rPr>
              <a:t></a:t>
            </a:r>
            <a:r>
              <a:rPr lang="en-US" b="1" dirty="0" smtClean="0"/>
              <a:t> ATTITUDE</a:t>
            </a:r>
            <a:endParaRPr lang="en-US" dirty="0" smtClean="0"/>
          </a:p>
          <a:p>
            <a:r>
              <a:rPr lang="en-US" b="1" dirty="0" smtClean="0"/>
              <a:t>EXPECTATIONS</a:t>
            </a:r>
            <a:r>
              <a:rPr lang="en-US" b="1" dirty="0" smtClean="0">
                <a:sym typeface="Wingdings"/>
              </a:rPr>
              <a:t></a:t>
            </a:r>
            <a:r>
              <a:rPr lang="en-US" b="1" dirty="0" smtClean="0"/>
              <a:t> ENTITLEMENT</a:t>
            </a:r>
            <a:endParaRPr lang="en-US" dirty="0" smtClean="0"/>
          </a:p>
          <a:p>
            <a:r>
              <a:rPr lang="en-US" b="1" dirty="0" smtClean="0"/>
              <a:t>DESIRES</a:t>
            </a:r>
            <a:r>
              <a:rPr lang="en-US" b="1" dirty="0" smtClean="0">
                <a:sym typeface="Wingdings"/>
              </a:rPr>
              <a:t></a:t>
            </a:r>
            <a:r>
              <a:rPr lang="en-US" b="1" dirty="0" smtClean="0"/>
              <a:t> DEMANDS</a:t>
            </a:r>
            <a:endParaRPr lang="en-US" dirty="0" smtClean="0"/>
          </a:p>
          <a:p>
            <a:endParaRPr lang="en-US" dirty="0" smtClean="0"/>
          </a:p>
          <a:p>
            <a:pPr>
              <a:buNone/>
            </a:pPr>
            <a:r>
              <a:rPr lang="en-US" b="1" dirty="0" smtClean="0"/>
              <a:t>	              /SURRENDERED TO CHRIST</a:t>
            </a:r>
            <a:endParaRPr lang="en-US" dirty="0" smtClean="0"/>
          </a:p>
          <a:p>
            <a:pPr>
              <a:buNone/>
            </a:pPr>
            <a:r>
              <a:rPr lang="en-US" b="1" dirty="0" smtClean="0"/>
              <a:t>HEART--</a:t>
            </a:r>
            <a:endParaRPr lang="en-US" dirty="0" smtClean="0"/>
          </a:p>
          <a:p>
            <a:pPr>
              <a:buNone/>
            </a:pPr>
            <a:r>
              <a:rPr lang="en-US" b="1" dirty="0" smtClean="0"/>
              <a:t>	              \SURRENDERED TO SELF</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 Where Quarrels Come From.</a:t>
            </a:r>
            <a:endParaRPr lang="en-US" dirty="0"/>
          </a:p>
        </p:txBody>
      </p:sp>
      <p:sp>
        <p:nvSpPr>
          <p:cNvPr id="3" name="Content Placeholder 2"/>
          <p:cNvSpPr>
            <a:spLocks noGrp="1"/>
          </p:cNvSpPr>
          <p:nvPr>
            <p:ph idx="1"/>
          </p:nvPr>
        </p:nvSpPr>
        <p:spPr/>
        <p:txBody>
          <a:bodyPr>
            <a:normAutofit/>
          </a:bodyPr>
          <a:lstStyle/>
          <a:p>
            <a:r>
              <a:rPr lang="en-US" b="1" dirty="0" smtClean="0"/>
              <a:t>Reaction </a:t>
            </a:r>
            <a:r>
              <a:rPr lang="en-US" b="1" dirty="0" smtClean="0">
                <a:sym typeface="Wingdings"/>
              </a:rPr>
              <a:t></a:t>
            </a:r>
            <a:r>
              <a:rPr lang="en-US" b="1" dirty="0" smtClean="0"/>
              <a:t> “punish”</a:t>
            </a:r>
          </a:p>
          <a:p>
            <a:r>
              <a:rPr lang="en-US" b="1" dirty="0" smtClean="0"/>
              <a:t>Response </a:t>
            </a:r>
            <a:r>
              <a:rPr lang="en-US" b="1" dirty="0" smtClean="0">
                <a:sym typeface="Wingdings"/>
              </a:rPr>
              <a:t></a:t>
            </a:r>
            <a:r>
              <a:rPr lang="en-US" b="1" dirty="0" smtClean="0"/>
              <a:t> “blame”</a:t>
            </a:r>
          </a:p>
          <a:p>
            <a:r>
              <a:rPr lang="en-US" b="1" dirty="0" smtClean="0"/>
              <a:t>Attitude </a:t>
            </a:r>
            <a:r>
              <a:rPr lang="en-US" b="1" dirty="0" smtClean="0">
                <a:sym typeface="Wingdings"/>
              </a:rPr>
              <a:t></a:t>
            </a:r>
            <a:r>
              <a:rPr lang="en-US" b="1" dirty="0" smtClean="0"/>
              <a:t> “must be”</a:t>
            </a:r>
          </a:p>
          <a:p>
            <a:r>
              <a:rPr lang="en-US" b="1" dirty="0" smtClean="0"/>
              <a:t>Assumptions </a:t>
            </a:r>
            <a:r>
              <a:rPr lang="en-US" b="1" dirty="0" smtClean="0">
                <a:sym typeface="Wingdings"/>
              </a:rPr>
              <a:t></a:t>
            </a:r>
            <a:r>
              <a:rPr lang="en-US" b="1" dirty="0" smtClean="0"/>
              <a:t> “will be”</a:t>
            </a:r>
          </a:p>
          <a:p>
            <a:r>
              <a:rPr lang="en-US" b="1" dirty="0" smtClean="0"/>
              <a:t>Entitlement </a:t>
            </a:r>
            <a:r>
              <a:rPr lang="en-US" b="1" dirty="0" smtClean="0">
                <a:sym typeface="Wingdings"/>
              </a:rPr>
              <a:t></a:t>
            </a:r>
            <a:r>
              <a:rPr lang="en-US" b="1" dirty="0" smtClean="0"/>
              <a:t> “deserve”</a:t>
            </a:r>
          </a:p>
          <a:p>
            <a:r>
              <a:rPr lang="en-US" b="1" dirty="0" smtClean="0"/>
              <a:t>Expectations </a:t>
            </a:r>
            <a:r>
              <a:rPr lang="en-US" b="1" dirty="0" smtClean="0">
                <a:sym typeface="Wingdings"/>
              </a:rPr>
              <a:t></a:t>
            </a:r>
            <a:r>
              <a:rPr lang="en-US" b="1" dirty="0" smtClean="0"/>
              <a:t> “should”</a:t>
            </a:r>
          </a:p>
          <a:p>
            <a:r>
              <a:rPr lang="en-US" b="1" dirty="0" smtClean="0"/>
              <a:t>Demands </a:t>
            </a:r>
            <a:r>
              <a:rPr lang="en-US" b="1" dirty="0" smtClean="0">
                <a:sym typeface="Wingdings"/>
              </a:rPr>
              <a:t></a:t>
            </a:r>
            <a:r>
              <a:rPr lang="en-US" b="1" dirty="0" smtClean="0"/>
              <a:t> “need”</a:t>
            </a:r>
          </a:p>
          <a:p>
            <a:r>
              <a:rPr lang="en-US" b="1" dirty="0" smtClean="0"/>
              <a:t>Desires </a:t>
            </a:r>
            <a:r>
              <a:rPr lang="en-US" b="1" dirty="0" smtClean="0">
                <a:sym typeface="Wingdings"/>
              </a:rPr>
              <a:t></a:t>
            </a:r>
            <a:r>
              <a:rPr lang="en-US" b="1" dirty="0" smtClean="0"/>
              <a:t> “want”</a:t>
            </a:r>
            <a:endParaRPr lang="en-US"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chart"/>
          <p:cNvPicPr>
            <a:picLocks noChangeAspect="1" noChangeArrowheads="1"/>
          </p:cNvPicPr>
          <p:nvPr/>
        </p:nvPicPr>
        <p:blipFill>
          <a:blip r:embed="rId2" cstate="print"/>
          <a:srcRect/>
          <a:stretch>
            <a:fillRect/>
          </a:stretch>
        </p:blipFill>
        <p:spPr bwMode="auto">
          <a:xfrm>
            <a:off x="533400" y="1600200"/>
            <a:ext cx="7924800" cy="4953000"/>
          </a:xfrm>
          <a:prstGeom prst="rect">
            <a:avLst/>
          </a:prstGeom>
          <a:noFill/>
          <a:ln w="9525">
            <a:noFill/>
            <a:miter lim="800000"/>
            <a:headEnd/>
            <a:tailEnd/>
          </a:ln>
        </p:spPr>
      </p:pic>
      <p:sp>
        <p:nvSpPr>
          <p:cNvPr id="4" name="TextBox 3"/>
          <p:cNvSpPr txBox="1"/>
          <p:nvPr/>
        </p:nvSpPr>
        <p:spPr>
          <a:xfrm>
            <a:off x="685800" y="838200"/>
            <a:ext cx="5596597" cy="461665"/>
          </a:xfrm>
          <a:prstGeom prst="rect">
            <a:avLst/>
          </a:prstGeom>
          <a:noFill/>
        </p:spPr>
        <p:txBody>
          <a:bodyPr wrap="none" rtlCol="0">
            <a:spAutoFit/>
          </a:bodyPr>
          <a:lstStyle/>
          <a:p>
            <a:r>
              <a:rPr lang="en-US" sz="2400" b="1" dirty="0" smtClean="0"/>
              <a:t>Quiz: What’s wrong with this picture?</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ppt_x"/>
                                          </p:val>
                                        </p:tav>
                                        <p:tav tm="100000">
                                          <p:val>
                                            <p:strVal val="#ppt_x"/>
                                          </p:val>
                                        </p:tav>
                                      </p:tavLst>
                                    </p:anim>
                                    <p:anim calcmode="lin" valueType="num">
                                      <p:cBhvr additive="base">
                                        <p:cTn id="8" dur="500" fill="hold"/>
                                        <p:tgtEl>
                                          <p:spTgt spid="378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3" descr="Marital Sanct3"/>
          <p:cNvPicPr>
            <a:picLocks noChangeAspect="1" noChangeArrowheads="1"/>
          </p:cNvPicPr>
          <p:nvPr/>
        </p:nvPicPr>
        <p:blipFill>
          <a:blip r:embed="rId2" cstate="print"/>
          <a:srcRect/>
          <a:stretch>
            <a:fillRect/>
          </a:stretch>
        </p:blipFill>
        <p:spPr bwMode="auto">
          <a:xfrm>
            <a:off x="533400" y="1600200"/>
            <a:ext cx="7924800" cy="4961614"/>
          </a:xfrm>
          <a:prstGeom prst="rect">
            <a:avLst/>
          </a:prstGeom>
          <a:noFill/>
          <a:ln w="9525">
            <a:noFill/>
            <a:miter lim="800000"/>
            <a:headEnd/>
            <a:tailEnd/>
          </a:ln>
        </p:spPr>
      </p:pic>
      <p:sp>
        <p:nvSpPr>
          <p:cNvPr id="6" name="TextBox 5"/>
          <p:cNvSpPr txBox="1"/>
          <p:nvPr/>
        </p:nvSpPr>
        <p:spPr>
          <a:xfrm>
            <a:off x="609600" y="762000"/>
            <a:ext cx="6858000" cy="461665"/>
          </a:xfrm>
          <a:prstGeom prst="rect">
            <a:avLst/>
          </a:prstGeom>
          <a:noFill/>
        </p:spPr>
        <p:txBody>
          <a:bodyPr wrap="square" rtlCol="0">
            <a:spAutoFit/>
          </a:bodyPr>
          <a:lstStyle/>
          <a:p>
            <a:r>
              <a:rPr lang="en-US" sz="2400" b="1" dirty="0" smtClean="0"/>
              <a:t>A Better Question to Focus on—Sanctification!</a:t>
            </a:r>
            <a:r>
              <a:rPr lang="en-US" sz="2400" dirty="0" smtClean="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915"/>
                                        </p:tgtEl>
                                        <p:attrNameLst>
                                          <p:attrName>style.visibility</p:attrName>
                                        </p:attrNameLst>
                                      </p:cBhvr>
                                      <p:to>
                                        <p:strVal val="visible"/>
                                      </p:to>
                                    </p:set>
                                    <p:anim calcmode="lin" valueType="num">
                                      <p:cBhvr additive="base">
                                        <p:cTn id="7" dur="500" fill="hold"/>
                                        <p:tgtEl>
                                          <p:spTgt spid="38915"/>
                                        </p:tgtEl>
                                        <p:attrNameLst>
                                          <p:attrName>ppt_x</p:attrName>
                                        </p:attrNameLst>
                                      </p:cBhvr>
                                      <p:tavLst>
                                        <p:tav tm="0">
                                          <p:val>
                                            <p:strVal val="#ppt_x"/>
                                          </p:val>
                                        </p:tav>
                                        <p:tav tm="100000">
                                          <p:val>
                                            <p:strVal val="#ppt_x"/>
                                          </p:val>
                                        </p:tav>
                                      </p:tavLst>
                                    </p:anim>
                                    <p:anim calcmode="lin" valueType="num">
                                      <p:cBhvr additive="base">
                                        <p:cTn id="8" dur="500" fill="hold"/>
                                        <p:tgtEl>
                                          <p:spTgt spid="389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Male and Female/Masculine and Feminine</a:t>
            </a:r>
            <a:endParaRPr lang="en-US" dirty="0"/>
          </a:p>
        </p:txBody>
      </p:sp>
      <p:sp>
        <p:nvSpPr>
          <p:cNvPr id="3" name="Content Placeholder 2"/>
          <p:cNvSpPr>
            <a:spLocks noGrp="1"/>
          </p:cNvSpPr>
          <p:nvPr>
            <p:ph idx="1"/>
          </p:nvPr>
        </p:nvSpPr>
        <p:spPr/>
        <p:txBody>
          <a:bodyPr>
            <a:normAutofit/>
          </a:bodyPr>
          <a:lstStyle/>
          <a:p>
            <a:r>
              <a:rPr lang="en-US" dirty="0" smtClean="0"/>
              <a:t>What is a “masculine” husband and a “feminine” wife?</a:t>
            </a:r>
          </a:p>
          <a:p>
            <a:pPr lvl="1"/>
            <a:r>
              <a:rPr lang="en-US" dirty="0" smtClean="0"/>
              <a:t>Husbands desire to penetrate</a:t>
            </a:r>
          </a:p>
          <a:p>
            <a:pPr lvl="1"/>
            <a:r>
              <a:rPr lang="en-US" dirty="0" smtClean="0"/>
              <a:t>Wives desire to be penetrate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772400" cy="4985980"/>
          </a:xfrm>
          <a:prstGeom prst="rect">
            <a:avLst/>
          </a:prstGeom>
          <a:noFill/>
        </p:spPr>
        <p:txBody>
          <a:bodyPr wrap="square" rtlCol="0">
            <a:spAutoFit/>
          </a:bodyPr>
          <a:lstStyle/>
          <a:p>
            <a:r>
              <a:rPr lang="en-US" b="1" dirty="0" smtClean="0"/>
              <a:t>Ephesians 5:22-33</a:t>
            </a:r>
          </a:p>
          <a:p>
            <a:r>
              <a:rPr lang="en-US" sz="2400" dirty="0" smtClean="0"/>
              <a:t> </a:t>
            </a:r>
            <a:r>
              <a:rPr lang="en-US" sz="2400" dirty="0"/>
              <a:t>	</a:t>
            </a:r>
            <a:r>
              <a:rPr lang="en-US" sz="2400" dirty="0" smtClean="0"/>
              <a:t>“</a:t>
            </a:r>
            <a:r>
              <a:rPr lang="en-US" i="1" baseline="30000" dirty="0" smtClean="0"/>
              <a:t>22</a:t>
            </a:r>
            <a:r>
              <a:rPr lang="en-US" i="1" dirty="0" smtClean="0"/>
              <a:t> </a:t>
            </a:r>
            <a:r>
              <a:rPr lang="en-US" i="1" dirty="0"/>
              <a:t>Wives, submit to your own husbands, as to the Lord. </a:t>
            </a:r>
            <a:r>
              <a:rPr lang="en-US" i="1" baseline="30000" dirty="0"/>
              <a:t>23</a:t>
            </a:r>
            <a:r>
              <a:rPr lang="en-US" i="1" dirty="0"/>
              <a:t>For the husband is the head of the wife even as Christ is the head of the church, his body, and is himself its Savior. 24 Now as the church submits to Christ, so also wives should submit in everything to their husbands. </a:t>
            </a:r>
            <a:endParaRPr lang="en-US" dirty="0"/>
          </a:p>
          <a:p>
            <a:r>
              <a:rPr lang="en-US" i="1" dirty="0"/>
              <a:t>	</a:t>
            </a:r>
            <a:r>
              <a:rPr lang="en-US" i="1" baseline="30000" dirty="0"/>
              <a:t>25</a:t>
            </a:r>
            <a:r>
              <a:rPr lang="en-US" i="1" dirty="0"/>
              <a:t> Husbands, love your wives, as Christ loved the church and gave himself up for her, </a:t>
            </a:r>
            <a:r>
              <a:rPr lang="en-US" i="1" baseline="30000" dirty="0"/>
              <a:t>26</a:t>
            </a:r>
            <a:r>
              <a:rPr lang="en-US" i="1" dirty="0"/>
              <a:t>that he might sanctify her, having cleansed her by the washing of water with the word, </a:t>
            </a:r>
            <a:r>
              <a:rPr lang="en-US" i="1" baseline="30000" dirty="0"/>
              <a:t>27</a:t>
            </a:r>
            <a:r>
              <a:rPr lang="en-US" i="1" dirty="0"/>
              <a:t>so that he might present the church to himself in splendor, without spot or wrinkle or any such thing, that she might be holy and without blemish. </a:t>
            </a:r>
            <a:r>
              <a:rPr lang="en-US" i="1" baseline="30000" dirty="0"/>
              <a:t>28</a:t>
            </a:r>
            <a:r>
              <a:rPr lang="en-US" i="1" dirty="0"/>
              <a:t>In the same way husbands should love their wives as their own bodies. He who loves his wife loves himself. </a:t>
            </a:r>
            <a:r>
              <a:rPr lang="en-US" i="1" baseline="30000" dirty="0"/>
              <a:t>29</a:t>
            </a:r>
            <a:r>
              <a:rPr lang="en-US" i="1" dirty="0"/>
              <a:t>For no one ever hated his own flesh, but nourishes and cherishes it, just as Christ does the church, </a:t>
            </a:r>
            <a:r>
              <a:rPr lang="en-US" i="1" baseline="30000" dirty="0"/>
              <a:t>30</a:t>
            </a:r>
            <a:r>
              <a:rPr lang="en-US" i="1" dirty="0"/>
              <a:t>because we are members of his body. </a:t>
            </a:r>
            <a:r>
              <a:rPr lang="en-US" i="1" baseline="30000" dirty="0"/>
              <a:t>31</a:t>
            </a:r>
            <a:r>
              <a:rPr lang="en-US" i="1" dirty="0"/>
              <a:t>“Therefore a man shall leave his father and mother and hold fast to his wife, and the two shall become one flesh.” </a:t>
            </a:r>
            <a:r>
              <a:rPr lang="en-US" i="1" baseline="30000" dirty="0"/>
              <a:t>32</a:t>
            </a:r>
            <a:r>
              <a:rPr lang="en-US" i="1" dirty="0"/>
              <a:t>This mystery is profound, and I am saying that it refers to Christ and the church. </a:t>
            </a:r>
            <a:r>
              <a:rPr lang="en-US" i="1" baseline="30000" dirty="0"/>
              <a:t>33</a:t>
            </a:r>
            <a:r>
              <a:rPr lang="en-US" i="1" dirty="0"/>
              <a:t>However, let each one of you love his wife as himself, and let the </a:t>
            </a:r>
            <a:endParaRPr lang="en-US" i="1" dirty="0" smtClean="0"/>
          </a:p>
          <a:p>
            <a:r>
              <a:rPr lang="en-US" i="1" dirty="0" smtClean="0"/>
              <a:t>wife </a:t>
            </a:r>
            <a:r>
              <a:rPr lang="en-US" i="1" dirty="0"/>
              <a:t>see that she respects her husband.”</a:t>
            </a:r>
            <a:r>
              <a:rPr lang="en-US" sz="2400" dirty="0" smtClean="0"/>
              <a:t> </a:t>
            </a:r>
            <a:endParaRPr lang="en-US" sz="22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Male and Female/Masculine and Feminine</a:t>
            </a:r>
            <a:endParaRPr lang="en-US" dirty="0"/>
          </a:p>
        </p:txBody>
      </p:sp>
      <p:sp>
        <p:nvSpPr>
          <p:cNvPr id="3" name="Content Placeholder 2"/>
          <p:cNvSpPr>
            <a:spLocks noGrp="1"/>
          </p:cNvSpPr>
          <p:nvPr>
            <p:ph idx="1"/>
          </p:nvPr>
        </p:nvSpPr>
        <p:spPr/>
        <p:txBody>
          <a:bodyPr>
            <a:normAutofit/>
          </a:bodyPr>
          <a:lstStyle/>
          <a:p>
            <a:r>
              <a:rPr lang="en-US" dirty="0" smtClean="0"/>
              <a:t>What is a “masculine” husband and a “feminine” wife?</a:t>
            </a:r>
          </a:p>
          <a:p>
            <a:pPr lvl="1"/>
            <a:r>
              <a:rPr lang="en-US" dirty="0" smtClean="0"/>
              <a:t>Husbands desire to penetrate</a:t>
            </a:r>
          </a:p>
          <a:p>
            <a:pPr lvl="1"/>
            <a:r>
              <a:rPr lang="en-US" dirty="0" smtClean="0"/>
              <a:t>Wives desire to be penetrate</a:t>
            </a:r>
          </a:p>
          <a:p>
            <a:r>
              <a:rPr lang="en-US" dirty="0" smtClean="0"/>
              <a:t>Paul draws an analogy between husband and wife and Christ and his bride, the church</a:t>
            </a:r>
          </a:p>
          <a:p>
            <a:pPr lvl="1"/>
            <a:r>
              <a:rPr lang="en-US" dirty="0" smtClean="0"/>
              <a:t>Christ infuses his church with the Spirit of Life</a:t>
            </a:r>
          </a:p>
          <a:p>
            <a:pPr lvl="1"/>
            <a:r>
              <a:rPr lang="en-US" dirty="0" smtClean="0"/>
              <a:t>The church blossoms into beauty/holiness and </a:t>
            </a:r>
            <a:r>
              <a:rPr lang="en-US" dirty="0" err="1" smtClean="0"/>
              <a:t>frutifulness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Male and Female/Masculine and Feminine</a:t>
            </a:r>
            <a:endParaRPr lang="en-US" dirty="0"/>
          </a:p>
        </p:txBody>
      </p:sp>
      <p:sp>
        <p:nvSpPr>
          <p:cNvPr id="3" name="Content Placeholder 2"/>
          <p:cNvSpPr>
            <a:spLocks noGrp="1"/>
          </p:cNvSpPr>
          <p:nvPr>
            <p:ph idx="1"/>
          </p:nvPr>
        </p:nvSpPr>
        <p:spPr/>
        <p:txBody>
          <a:bodyPr>
            <a:normAutofit/>
          </a:bodyPr>
          <a:lstStyle/>
          <a:p>
            <a:r>
              <a:rPr lang="en-US" dirty="0" smtClean="0"/>
              <a:t>A Christian husband penetrates bringing good things</a:t>
            </a:r>
          </a:p>
          <a:p>
            <a:pPr lvl="1"/>
            <a:r>
              <a:rPr lang="en-US" dirty="0" smtClean="0"/>
              <a:t>Progenitor</a:t>
            </a:r>
          </a:p>
          <a:p>
            <a:pPr lvl="1"/>
            <a:r>
              <a:rPr lang="en-US" dirty="0" smtClean="0"/>
              <a:t>Provider</a:t>
            </a:r>
          </a:p>
          <a:p>
            <a:pPr lvl="1"/>
            <a:r>
              <a:rPr lang="en-US" dirty="0" smtClean="0"/>
              <a:t>Protector</a:t>
            </a:r>
          </a:p>
          <a:p>
            <a:r>
              <a:rPr lang="en-US" dirty="0" smtClean="0"/>
              <a:t>A Christian wife receives and responds</a:t>
            </a:r>
          </a:p>
          <a:p>
            <a:pPr lvl="1"/>
            <a:r>
              <a:rPr lang="en-US" dirty="0" smtClean="0"/>
              <a:t>Fruitfulness</a:t>
            </a:r>
          </a:p>
          <a:p>
            <a:pPr lvl="1"/>
            <a:r>
              <a:rPr lang="en-US" dirty="0" smtClean="0"/>
              <a:t>Felicity</a:t>
            </a:r>
          </a:p>
          <a:p>
            <a:pPr lvl="1"/>
            <a:r>
              <a:rPr lang="en-US" dirty="0" smtClean="0"/>
              <a:t>Flourishing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772400" cy="6340197"/>
          </a:xfrm>
          <a:prstGeom prst="rect">
            <a:avLst/>
          </a:prstGeom>
          <a:noFill/>
        </p:spPr>
        <p:txBody>
          <a:bodyPr wrap="square" rtlCol="0">
            <a:spAutoFit/>
          </a:bodyPr>
          <a:lstStyle/>
          <a:p>
            <a:r>
              <a:rPr lang="en-US" sz="2400" b="1" dirty="0" smtClean="0"/>
              <a:t>Proverbs 31:28-31</a:t>
            </a:r>
          </a:p>
          <a:p>
            <a:r>
              <a:rPr lang="en-US" sz="2400" dirty="0" smtClean="0"/>
              <a:t> </a:t>
            </a:r>
            <a:r>
              <a:rPr lang="en-US" sz="2400" dirty="0"/>
              <a:t>	</a:t>
            </a:r>
            <a:r>
              <a:rPr lang="en-US" sz="3600" dirty="0" smtClean="0"/>
              <a:t>“</a:t>
            </a:r>
            <a:r>
              <a:rPr lang="en-US" sz="3600" i="1" baseline="30000" dirty="0"/>
              <a:t>28</a:t>
            </a:r>
            <a:r>
              <a:rPr lang="en-US" sz="3600" i="1" dirty="0"/>
              <a:t>Her children rise up and call her blessed;  her husband also, and he praises her: </a:t>
            </a:r>
            <a:r>
              <a:rPr lang="en-US" sz="3600" i="1" baseline="30000" dirty="0"/>
              <a:t>29</a:t>
            </a:r>
            <a:r>
              <a:rPr lang="en-US" sz="3600" i="1" dirty="0"/>
              <a:t>“Many women have done excellently,  but you surpass them all.” </a:t>
            </a:r>
            <a:r>
              <a:rPr lang="en-US" sz="3600" i="1" baseline="30000" dirty="0"/>
              <a:t>30</a:t>
            </a:r>
            <a:r>
              <a:rPr lang="en-US" sz="3600" i="1" dirty="0"/>
              <a:t>Charm is deceitful, and beauty is vain,  but a woman who fears the LORD is to be praised. </a:t>
            </a:r>
            <a:r>
              <a:rPr lang="en-US" sz="3600" i="1" baseline="30000" dirty="0"/>
              <a:t>31</a:t>
            </a:r>
            <a:r>
              <a:rPr lang="en-US" sz="3600" i="1" dirty="0"/>
              <a:t>Give her of the fruit of her hands,  and let her works praise her in the gates.</a:t>
            </a:r>
            <a:r>
              <a:rPr lang="en-US" sz="3600" dirty="0"/>
              <a:t>”</a:t>
            </a:r>
          </a:p>
          <a:p>
            <a:r>
              <a:rPr lang="en-US" sz="3600" dirty="0"/>
              <a:t> </a:t>
            </a:r>
          </a:p>
          <a:p>
            <a:endParaRPr lang="en-US" sz="22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90600"/>
            <a:ext cx="7467600" cy="3046988"/>
          </a:xfrm>
          <a:prstGeom prst="rect">
            <a:avLst/>
          </a:prstGeom>
        </p:spPr>
        <p:txBody>
          <a:bodyPr wrap="square">
            <a:spAutoFit/>
          </a:bodyPr>
          <a:lstStyle/>
          <a:p>
            <a:pPr algn="ctr"/>
            <a:r>
              <a:rPr lang="en-US" sz="2800" b="1" u="sng" dirty="0" smtClean="0"/>
              <a:t>FUTURE SUMMER SEMINARS FOR 2016</a:t>
            </a:r>
          </a:p>
          <a:p>
            <a:endParaRPr lang="en-US" sz="2800" dirty="0" smtClean="0"/>
          </a:p>
          <a:p>
            <a:r>
              <a:rPr lang="en-US" sz="2800" dirty="0" smtClean="0"/>
              <a:t>August </a:t>
            </a:r>
            <a:r>
              <a:rPr lang="en-US" sz="2800" dirty="0" smtClean="0"/>
              <a:t>16    “Marriage Tune-Up (2): Sexual 			Pleasure in Marriage”		          </a:t>
            </a:r>
          </a:p>
          <a:p>
            <a:endParaRPr lang="en-US" sz="2800" dirty="0" smtClean="0"/>
          </a:p>
          <a:p>
            <a:r>
              <a:rPr lang="en-US" sz="2400" dirty="0" smtClean="0"/>
              <a:t>(All </a:t>
            </a:r>
            <a:r>
              <a:rPr lang="en-US" sz="2400" dirty="0" smtClean="0"/>
              <a:t>seminars are at the church and begin at 7:00 p.m.)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772400" cy="5447645"/>
          </a:xfrm>
          <a:prstGeom prst="rect">
            <a:avLst/>
          </a:prstGeom>
          <a:noFill/>
        </p:spPr>
        <p:txBody>
          <a:bodyPr wrap="square" rtlCol="0">
            <a:spAutoFit/>
          </a:bodyPr>
          <a:lstStyle/>
          <a:p>
            <a:r>
              <a:rPr lang="en-US" b="1" dirty="0" smtClean="0"/>
              <a:t>Psalm 8</a:t>
            </a:r>
          </a:p>
          <a:p>
            <a:r>
              <a:rPr lang="en-US" sz="2200" dirty="0" smtClean="0"/>
              <a:t>	“</a:t>
            </a:r>
            <a:r>
              <a:rPr lang="en-US" sz="2200" baseline="30000" dirty="0"/>
              <a:t>1</a:t>
            </a:r>
            <a:r>
              <a:rPr lang="en-US" sz="2200" i="1" dirty="0"/>
              <a:t>O LORD, our Lord,  how majestic is your name in all the earth!  You have set your glory above the heavens. </a:t>
            </a:r>
            <a:r>
              <a:rPr lang="en-US" sz="2200" i="1" baseline="30000" dirty="0"/>
              <a:t>2</a:t>
            </a:r>
            <a:r>
              <a:rPr lang="en-US" sz="2200" i="1" dirty="0"/>
              <a:t>Out of the mouth of babes and infants,  you have established strength because of your foes,  to still the enemy and the avenger.</a:t>
            </a:r>
            <a:endParaRPr lang="en-US" sz="2200" dirty="0"/>
          </a:p>
          <a:p>
            <a:r>
              <a:rPr lang="en-US" sz="2200" i="1" dirty="0"/>
              <a:t>	   “ </a:t>
            </a:r>
            <a:r>
              <a:rPr lang="en-US" sz="2200" i="1" baseline="30000" dirty="0"/>
              <a:t>3</a:t>
            </a:r>
            <a:r>
              <a:rPr lang="en-US" sz="2200" i="1" dirty="0"/>
              <a:t>When I look at your heavens, the work of your fingers,  the moon and the stars, which you have set in place, </a:t>
            </a:r>
            <a:r>
              <a:rPr lang="en-US" sz="2200" i="1" baseline="30000" dirty="0"/>
              <a:t>4</a:t>
            </a:r>
            <a:r>
              <a:rPr lang="en-US" sz="2200" i="1" dirty="0"/>
              <a:t> what is man that you are mindful of him,  and the son of man that you care for him? </a:t>
            </a:r>
            <a:r>
              <a:rPr lang="en-US" sz="2200" i="1" baseline="30000" dirty="0"/>
              <a:t>5</a:t>
            </a:r>
            <a:r>
              <a:rPr lang="en-US" sz="2200" i="1" dirty="0"/>
              <a:t>Yet you have made him a little lower than the heavenly beings  and crowned him with glory and honor. </a:t>
            </a:r>
            <a:r>
              <a:rPr lang="en-US" sz="2200" i="1" baseline="30000" dirty="0"/>
              <a:t>6</a:t>
            </a:r>
            <a:r>
              <a:rPr lang="en-US" sz="2200" i="1" dirty="0"/>
              <a:t>You have given him dominion over the works of your hands;  you have put all things under his feet, </a:t>
            </a:r>
            <a:r>
              <a:rPr lang="en-US" sz="2200" i="1" baseline="30000" dirty="0"/>
              <a:t>7</a:t>
            </a:r>
            <a:r>
              <a:rPr lang="en-US" sz="2200" i="1" dirty="0"/>
              <a:t>all sheep and oxen,  and also the beasts of the field, </a:t>
            </a:r>
            <a:r>
              <a:rPr lang="en-US" sz="2200" i="1" baseline="30000" dirty="0"/>
              <a:t>8</a:t>
            </a:r>
            <a:r>
              <a:rPr lang="en-US" sz="2200" i="1" dirty="0"/>
              <a:t>the birds of the heavens, and the fish of the sea,  whatever passes along the paths of the seas. </a:t>
            </a:r>
            <a:r>
              <a:rPr lang="en-US" sz="2200" i="1" baseline="30000" dirty="0"/>
              <a:t>9</a:t>
            </a:r>
            <a:r>
              <a:rPr lang="en-US" sz="2200" i="1" dirty="0"/>
              <a:t>O LORD, our Lord,  how majestic is your name in all the earth!”</a:t>
            </a:r>
            <a:endParaRPr lang="en-US"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 Two Competing Ideologies.</a:t>
            </a:r>
            <a:endParaRPr lang="en-US" dirty="0"/>
          </a:p>
        </p:txBody>
      </p:sp>
      <p:sp>
        <p:nvSpPr>
          <p:cNvPr id="3" name="Content Placeholder 2"/>
          <p:cNvSpPr>
            <a:spLocks noGrp="1"/>
          </p:cNvSpPr>
          <p:nvPr>
            <p:ph idx="1"/>
          </p:nvPr>
        </p:nvSpPr>
        <p:spPr/>
        <p:txBody>
          <a:bodyPr/>
          <a:lstStyle/>
          <a:p>
            <a:r>
              <a:rPr lang="en-US" dirty="0" smtClean="0"/>
              <a:t>A God-Centered View</a:t>
            </a:r>
          </a:p>
          <a:p>
            <a:pPr lvl="1"/>
            <a:r>
              <a:rPr lang="en-US" dirty="0" smtClean="0"/>
              <a:t>God is incomparably great</a:t>
            </a:r>
          </a:p>
          <a:p>
            <a:pPr lvl="1"/>
            <a:r>
              <a:rPr lang="en-US" dirty="0" smtClean="0"/>
              <a:t>He has highly blessed humanity with great privilege</a:t>
            </a:r>
          </a:p>
          <a:p>
            <a:pPr lvl="1"/>
            <a:r>
              <a:rPr lang="en-US" dirty="0" smtClean="0"/>
              <a:t>Humans only have worth in relation to God</a:t>
            </a:r>
          </a:p>
          <a:p>
            <a:r>
              <a:rPr lang="en-US" dirty="0" smtClean="0"/>
              <a:t>A Human-Centered View</a:t>
            </a:r>
          </a:p>
          <a:p>
            <a:pPr lvl="1"/>
            <a:r>
              <a:rPr lang="en-US" dirty="0" smtClean="0"/>
              <a:t>Humans were always special</a:t>
            </a:r>
          </a:p>
          <a:p>
            <a:pPr lvl="1"/>
            <a:r>
              <a:rPr lang="en-US" dirty="0" smtClean="0"/>
              <a:t>“God” was a only a useful invention—now obsolete</a:t>
            </a:r>
          </a:p>
          <a:p>
            <a:pPr lvl="1"/>
            <a:r>
              <a:rPr lang="en-US" dirty="0" smtClean="0"/>
              <a:t>The autonomous self is the only god we know or need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 The Incursion of Humanistic Psychology.</a:t>
            </a:r>
            <a:endParaRPr lang="en-US" dirty="0"/>
          </a:p>
        </p:txBody>
      </p:sp>
      <p:sp>
        <p:nvSpPr>
          <p:cNvPr id="3" name="Content Placeholder 2"/>
          <p:cNvSpPr>
            <a:spLocks noGrp="1"/>
          </p:cNvSpPr>
          <p:nvPr>
            <p:ph idx="1"/>
          </p:nvPr>
        </p:nvSpPr>
        <p:spPr/>
        <p:txBody>
          <a:bodyPr>
            <a:normAutofit/>
          </a:bodyPr>
          <a:lstStyle/>
          <a:p>
            <a:r>
              <a:rPr lang="en-US" dirty="0" smtClean="0"/>
              <a:t>Four tenets of humanistic </a:t>
            </a:r>
            <a:r>
              <a:rPr lang="en-US" dirty="0" err="1" smtClean="0"/>
              <a:t>selfism</a:t>
            </a:r>
            <a:endParaRPr lang="en-US" dirty="0" smtClean="0"/>
          </a:p>
          <a:p>
            <a:pPr lvl="1"/>
            <a:r>
              <a:rPr lang="en-US" dirty="0" smtClean="0"/>
              <a:t>People are completely good at the heart</a:t>
            </a:r>
          </a:p>
          <a:p>
            <a:pPr lvl="1"/>
            <a:r>
              <a:rPr lang="en-US" dirty="0" smtClean="0"/>
              <a:t>All that is negative and evil is external</a:t>
            </a:r>
          </a:p>
          <a:p>
            <a:pPr lvl="1"/>
            <a:r>
              <a:rPr lang="en-US" dirty="0" smtClean="0"/>
              <a:t>One’s highest “duty” is to discover and celebrate the self</a:t>
            </a:r>
          </a:p>
          <a:p>
            <a:pPr lvl="1"/>
            <a:r>
              <a:rPr lang="en-US" dirty="0" smtClean="0"/>
              <a:t>Restraints, rules, and religion are bad—they inhibit self-discovery and self-expression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slow1"/>
          <p:cNvPicPr>
            <a:picLocks noChangeAspect="1" noChangeArrowheads="1"/>
          </p:cNvPicPr>
          <p:nvPr/>
        </p:nvPicPr>
        <p:blipFill>
          <a:blip r:embed="rId2" cstate="print"/>
          <a:srcRect/>
          <a:stretch>
            <a:fillRect/>
          </a:stretch>
        </p:blipFill>
        <p:spPr bwMode="auto">
          <a:xfrm>
            <a:off x="838200" y="762000"/>
            <a:ext cx="7239000" cy="54403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slow Hierarchy.jpg"/>
          <p:cNvPicPr>
            <a:picLocks noChangeAspect="1"/>
          </p:cNvPicPr>
          <p:nvPr/>
        </p:nvPicPr>
        <p:blipFill>
          <a:blip r:embed="rId2" cstate="print"/>
          <a:stretch>
            <a:fillRect/>
          </a:stretch>
        </p:blipFill>
        <p:spPr>
          <a:xfrm>
            <a:off x="838200" y="762000"/>
            <a:ext cx="7311145" cy="54864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slows basement.jpg"/>
          <p:cNvPicPr>
            <a:picLocks noChangeAspect="1"/>
          </p:cNvPicPr>
          <p:nvPr/>
        </p:nvPicPr>
        <p:blipFill>
          <a:blip r:embed="rId2" cstate="print"/>
          <a:stretch>
            <a:fillRect/>
          </a:stretch>
        </p:blipFill>
        <p:spPr>
          <a:xfrm>
            <a:off x="533400" y="838200"/>
            <a:ext cx="8021950" cy="60198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321</TotalTime>
  <Words>839</Words>
  <Application>Microsoft Office PowerPoint</Application>
  <PresentationFormat>On-screen Show (4:3)</PresentationFormat>
  <Paragraphs>153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Marriage Tune-Up (1)</vt:lpstr>
      <vt:lpstr>Introduction</vt:lpstr>
      <vt:lpstr>I. Two Competing Ideologies.</vt:lpstr>
      <vt:lpstr>Slide 4</vt:lpstr>
      <vt:lpstr>I. Two Competing Ideologies.</vt:lpstr>
      <vt:lpstr>II. The Incursion of Humanistic Psychology.</vt:lpstr>
      <vt:lpstr>Slide 7</vt:lpstr>
      <vt:lpstr>Slide 8</vt:lpstr>
      <vt:lpstr>Slide 9</vt:lpstr>
      <vt:lpstr>Slide 10</vt:lpstr>
      <vt:lpstr>III. Do People have Emotional Needs?</vt:lpstr>
      <vt:lpstr>IV. Humanistic Psychology in the Church.</vt:lpstr>
      <vt:lpstr>Slide 13</vt:lpstr>
      <vt:lpstr>IV. Humanistic Psychology in the Church.</vt:lpstr>
      <vt:lpstr>IV. Humanistic Psychology in the Church.</vt:lpstr>
      <vt:lpstr>Slide 16</vt:lpstr>
      <vt:lpstr>IV. Humanistic Psychology in the Church.</vt:lpstr>
      <vt:lpstr>Slide 18</vt:lpstr>
      <vt:lpstr>IV. Humanistic Psychology in the Church.</vt:lpstr>
      <vt:lpstr>Slide 20</vt:lpstr>
      <vt:lpstr>Slide 21</vt:lpstr>
      <vt:lpstr>Slide 22</vt:lpstr>
      <vt:lpstr>IV. Humanistic Psychology in the Church.</vt:lpstr>
      <vt:lpstr>Slide 24</vt:lpstr>
      <vt:lpstr>IV. Humanistic Psychology in the Church.</vt:lpstr>
      <vt:lpstr>Slide 26</vt:lpstr>
      <vt:lpstr>IV. Humanistic Psychology in the Church.</vt:lpstr>
      <vt:lpstr>IV. Humanistic Psychology in the Church.</vt:lpstr>
      <vt:lpstr>V. Where Quarrels Come From.</vt:lpstr>
      <vt:lpstr>V. Where Quarrels Come From.</vt:lpstr>
      <vt:lpstr>V. Where Quarrels Come From.</vt:lpstr>
      <vt:lpstr>Slide 32</vt:lpstr>
      <vt:lpstr>Slide 33</vt:lpstr>
      <vt:lpstr>IV. Male and Female/Masculine and Feminine</vt:lpstr>
      <vt:lpstr>Slide 35</vt:lpstr>
      <vt:lpstr>IV. Male and Female/Masculine and Feminine</vt:lpstr>
      <vt:lpstr>IV. Male and Female/Masculine and Feminine</vt:lpstr>
      <vt:lpstr>Slide 38</vt:lpstr>
      <vt:lpstr>Slide 39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Marriage Tune-Up (1)</dc:title>
  <dc:creator>Brian</dc:creator>
  <cp:lastModifiedBy>Brian</cp:lastModifiedBy>
  <cp:revision>22</cp:revision>
  <dcterms:created xsi:type="dcterms:W3CDTF">2016-08-09T16:23:43Z</dcterms:created>
  <dcterms:modified xsi:type="dcterms:W3CDTF">2016-08-09T23:55:51Z</dcterms:modified>
</cp:coreProperties>
</file>